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63" r:id="rId11"/>
    <p:sldId id="271" r:id="rId12"/>
    <p:sldId id="274" r:id="rId13"/>
    <p:sldId id="275" r:id="rId14"/>
    <p:sldId id="273" r:id="rId15"/>
    <p:sldId id="272" r:id="rId16"/>
    <p:sldId id="276" r:id="rId17"/>
    <p:sldId id="277" r:id="rId18"/>
    <p:sldId id="278" r:id="rId19"/>
    <p:sldId id="279" r:id="rId20"/>
    <p:sldId id="264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5AF6D-3BF3-48A0-9713-9E20B0EEEF21}" type="datetimeFigureOut">
              <a:rPr lang="fr-FR" smtClean="0"/>
              <a:pPr/>
              <a:t>31/07/2018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D7126-8EAC-49B0-A74A-052406EAD75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D7126-8EAC-49B0-A74A-052406EAD75B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65A971-04CC-47C8-98B6-1E06DA5F02DD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6F6331-8574-4AA0-8C4F-25BB2281AF4B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70286D-DC03-4A95-B9AD-299B84B7ACFE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1B3DBA-2916-49B5-A24E-B044C2E77A09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32F9DF-BDB9-48AE-9CFC-207BAFE9DEE6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B87E36-0F70-4EFB-9BEE-ACA5969F3445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57B5A8D-4793-41E9-B414-015857FAFE45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0B09E96-AB51-4FA7-AE8B-C643D9A65B63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183FA12-A88B-4689-B229-A567A4014542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DB6398-F36C-4E60-ABCD-F8B475B1AC20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730632-B782-4326-AA15-228CAF493AD6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FC8514F-3D8E-499A-AA43-9719029B9AF4}" type="datetime1">
              <a:rPr lang="fr-FR" smtClean="0"/>
              <a:pPr/>
              <a:t>31/07/2018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DF7D1AB-7625-42CD-9D15-44924D8CBA8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video2.mp4" TargetMode="External"/><Relationship Id="rId1" Type="http://schemas.openxmlformats.org/officeDocument/2006/relationships/video" Target="file:///D:\video1.mkv" TargetMode="Externa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&#233;mo%20supervision.mp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chef.avi" TargetMode="External"/><Relationship Id="rId6" Type="http://schemas.openxmlformats.org/officeDocument/2006/relationships/image" Target="../media/image40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chemin horizontal 5"/>
          <p:cNvSpPr/>
          <p:nvPr/>
        </p:nvSpPr>
        <p:spPr>
          <a:xfrm>
            <a:off x="1547664" y="1844824"/>
            <a:ext cx="7056784" cy="244827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Réalité virtuelle </a:t>
            </a:r>
          </a:p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Et</a:t>
            </a:r>
          </a:p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Automates Programmables Industriels (API)</a:t>
            </a:r>
          </a:p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481245" y="6444044"/>
            <a:ext cx="25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Youssouf  IBRAHIM ELMI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555776" y="4077072"/>
            <a:ext cx="5400600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627784" y="4050938"/>
            <a:ext cx="5832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Soutenance de stage</a:t>
            </a:r>
          </a:p>
          <a:p>
            <a:pPr algn="ctr"/>
            <a:r>
              <a:rPr lang="fr-FR" b="1" dirty="0" smtClean="0">
                <a:solidFill>
                  <a:srgbClr val="0070C0"/>
                </a:solidFill>
              </a:rPr>
              <a:t>M2 Informatique : IWOCS</a:t>
            </a:r>
          </a:p>
          <a:p>
            <a:r>
              <a:rPr lang="fr-FR" u="sng" dirty="0" smtClean="0"/>
              <a:t>Tuteurs entreprise </a:t>
            </a:r>
            <a:r>
              <a:rPr lang="fr-FR" dirty="0" smtClean="0"/>
              <a:t>:  - Mme Florence LECROQ</a:t>
            </a:r>
          </a:p>
          <a:p>
            <a:r>
              <a:rPr lang="fr-FR" dirty="0" smtClean="0"/>
              <a:t>		  - M. Jean GRIEU</a:t>
            </a:r>
          </a:p>
          <a:p>
            <a:r>
              <a:rPr lang="fr-FR" dirty="0" smtClean="0"/>
              <a:t>		  - Mme Hadhoum BOUKACHOUR</a:t>
            </a:r>
          </a:p>
          <a:p>
            <a:r>
              <a:rPr lang="fr-FR" u="sng" dirty="0" smtClean="0"/>
              <a:t>Tuteur enseignant </a:t>
            </a:r>
            <a:r>
              <a:rPr lang="fr-FR" dirty="0" smtClean="0"/>
              <a:t>: M. Laurent AMANTON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35941" y="6381328"/>
            <a:ext cx="34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Année universitaire : </a:t>
            </a:r>
            <a:r>
              <a:rPr lang="fr-FR" dirty="0" smtClean="0"/>
              <a:t>2017-2018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88640"/>
            <a:ext cx="2304256" cy="163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 descr="PARTAGE:1 - Dossiers partagés:CR NORMANDIE:06-REDAC CHARTE AUTOMNE 2016:4-LOGOS:JPG:LOGO UE FEDER.jpg"/>
          <p:cNvPicPr>
            <a:picLocks noChangeAspect="1" noChangeArrowheads="1"/>
          </p:cNvPicPr>
          <p:nvPr/>
        </p:nvPicPr>
        <p:blipFill>
          <a:blip r:embed="rId3" cstate="print"/>
          <a:srcRect b="12500"/>
          <a:stretch>
            <a:fillRect/>
          </a:stretch>
        </p:blipFill>
        <p:spPr bwMode="auto">
          <a:xfrm>
            <a:off x="1331639" y="836712"/>
            <a:ext cx="1224137" cy="95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logo_LITIS_small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908720"/>
            <a:ext cx="1109362" cy="86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764705"/>
            <a:ext cx="155303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220px-Logo_Phoenix_Conta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8344" y="692696"/>
            <a:ext cx="122413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10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Environnement virtuel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7624" y="980728"/>
            <a:ext cx="1440160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Résultat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 descr="D:\Stage PIL\Image composant\UNADJUSTEDNONRAW_thumb_c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108746"/>
            <a:ext cx="504056" cy="472553"/>
          </a:xfrm>
          <a:prstGeom prst="rect">
            <a:avLst/>
          </a:prstGeom>
          <a:noFill/>
        </p:spPr>
      </p:pic>
      <p:pic>
        <p:nvPicPr>
          <p:cNvPr id="4100" name="Picture 4" descr="C:\Users\Youssouf IBRAHIM\Desktop\ima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628800"/>
            <a:ext cx="1914353" cy="1409313"/>
          </a:xfrm>
          <a:prstGeom prst="rect">
            <a:avLst/>
          </a:prstGeom>
          <a:noFill/>
        </p:spPr>
      </p:pic>
      <p:pic>
        <p:nvPicPr>
          <p:cNvPr id="4101" name="Picture 5" descr="C:\Users\Youssouf IBRAHIM\Desktop\ima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1628800"/>
            <a:ext cx="2016225" cy="1440160"/>
          </a:xfrm>
          <a:prstGeom prst="rect">
            <a:avLst/>
          </a:prstGeom>
          <a:noFill/>
        </p:spPr>
      </p:pic>
      <p:pic>
        <p:nvPicPr>
          <p:cNvPr id="4102" name="Picture 6" descr="C:\Users\Youssouf IBRAHIM\Desktop\ima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51834" y="3789040"/>
            <a:ext cx="1884662" cy="1368153"/>
          </a:xfrm>
          <a:prstGeom prst="rect">
            <a:avLst/>
          </a:prstGeom>
          <a:noFill/>
        </p:spPr>
      </p:pic>
      <p:pic>
        <p:nvPicPr>
          <p:cNvPr id="4103" name="Picture 7" descr="C:\Users\Youssouf IBRAHIM\Desktop\0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3928" y="3933056"/>
            <a:ext cx="2016224" cy="1480892"/>
          </a:xfrm>
          <a:prstGeom prst="rect">
            <a:avLst/>
          </a:prstGeom>
          <a:noFill/>
        </p:spPr>
      </p:pic>
      <p:pic>
        <p:nvPicPr>
          <p:cNvPr id="4104" name="Picture 8" descr="D:\Stage PIL\Image composant\UNADJUSTEDNONRAW_thumb_c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4008" y="1772816"/>
            <a:ext cx="504056" cy="472553"/>
          </a:xfrm>
          <a:prstGeom prst="rect">
            <a:avLst/>
          </a:prstGeom>
          <a:noFill/>
        </p:spPr>
      </p:pic>
      <p:pic>
        <p:nvPicPr>
          <p:cNvPr id="4105" name="Picture 9" descr="D:\Stage PIL\Image composant\UNADJUSTEDNONRAW_thumb_bf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2492896"/>
            <a:ext cx="504056" cy="472553"/>
          </a:xfrm>
          <a:prstGeom prst="rect">
            <a:avLst/>
          </a:prstGeom>
          <a:noFill/>
        </p:spPr>
      </p:pic>
      <p:pic>
        <p:nvPicPr>
          <p:cNvPr id="4106" name="Picture 10" descr="D:\Stage PIL\Image composant\UNADJUSTEDNONRAW_thumb_c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40352" y="2132856"/>
            <a:ext cx="504056" cy="478853"/>
          </a:xfrm>
          <a:prstGeom prst="rect">
            <a:avLst/>
          </a:prstGeom>
          <a:noFill/>
        </p:spPr>
      </p:pic>
      <p:pic>
        <p:nvPicPr>
          <p:cNvPr id="4107" name="Picture 11" descr="D:\Stage PIL\Image composant\UNADJUSTEDNONRAW_thumb_c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2440" y="2132856"/>
            <a:ext cx="504056" cy="472553"/>
          </a:xfrm>
          <a:prstGeom prst="rect">
            <a:avLst/>
          </a:prstGeom>
          <a:noFill/>
        </p:spPr>
      </p:pic>
      <p:cxnSp>
        <p:nvCxnSpPr>
          <p:cNvPr id="22" name="Connecteur droit avec flèche 21"/>
          <p:cNvCxnSpPr>
            <a:stCxn id="4098" idx="3"/>
            <a:endCxn id="4100" idx="1"/>
          </p:cNvCxnSpPr>
          <p:nvPr/>
        </p:nvCxnSpPr>
        <p:spPr>
          <a:xfrm flipV="1">
            <a:off x="1763688" y="2333457"/>
            <a:ext cx="576064" cy="11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108" name="Picture 12" descr="D:\Stage PIL\Image composant\UNADJUSTEDNONRAW_thumb_bb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91647" y="1296566"/>
            <a:ext cx="584809" cy="548258"/>
          </a:xfrm>
          <a:prstGeom prst="rect">
            <a:avLst/>
          </a:prstGeom>
          <a:noFill/>
        </p:spPr>
      </p:pic>
      <p:pic>
        <p:nvPicPr>
          <p:cNvPr id="4110" name="Picture 14" descr="D:\Stage PIL\Image composant\UNADJUSTEDNONRAW_thumb_ba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19440" y="3645024"/>
            <a:ext cx="584808" cy="548258"/>
          </a:xfrm>
          <a:prstGeom prst="rect">
            <a:avLst/>
          </a:prstGeom>
          <a:noFill/>
        </p:spPr>
      </p:pic>
      <p:pic>
        <p:nvPicPr>
          <p:cNvPr id="4113" name="Picture 17" descr="D:\Stage PIL\Image composant\UNADJUSTEDNONRAW_thumb_c6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059832" y="4431809"/>
            <a:ext cx="576064" cy="540060"/>
          </a:xfrm>
          <a:prstGeom prst="rect">
            <a:avLst/>
          </a:prstGeom>
          <a:noFill/>
        </p:spPr>
      </p:pic>
      <p:pic>
        <p:nvPicPr>
          <p:cNvPr id="4114" name="Picture 18" descr="D:\Stage PIL\Image composant\UNADJUSTEDNONRAW_thumb_c7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9992" y="5804461"/>
            <a:ext cx="648072" cy="607568"/>
          </a:xfrm>
          <a:prstGeom prst="rect">
            <a:avLst/>
          </a:prstGeom>
          <a:noFill/>
        </p:spPr>
      </p:pic>
      <p:pic>
        <p:nvPicPr>
          <p:cNvPr id="4115" name="Picture 19" descr="C:\Users\Youssouf IBRAHIM\Desktop\ima5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15616" y="3933056"/>
            <a:ext cx="1656184" cy="1390677"/>
          </a:xfrm>
          <a:prstGeom prst="rect">
            <a:avLst/>
          </a:prstGeom>
          <a:noFill/>
        </p:spPr>
      </p:pic>
      <p:pic>
        <p:nvPicPr>
          <p:cNvPr id="4116" name="Picture 20" descr="C:\Users\Youssouf IBRAHIM\Desktop\ima7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5400000">
            <a:off x="5993975" y="4634951"/>
            <a:ext cx="1188497" cy="864096"/>
          </a:xfrm>
          <a:prstGeom prst="rect">
            <a:avLst/>
          </a:prstGeom>
          <a:noFill/>
        </p:spPr>
      </p:pic>
      <p:pic>
        <p:nvPicPr>
          <p:cNvPr id="4118" name="Picture 22" descr="C:\Users\Youssouf IBRAHIM\Desktop\imag8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256058" y="5877272"/>
            <a:ext cx="836222" cy="864096"/>
          </a:xfrm>
          <a:prstGeom prst="rect">
            <a:avLst/>
          </a:prstGeom>
          <a:noFill/>
        </p:spPr>
      </p:pic>
      <p:cxnSp>
        <p:nvCxnSpPr>
          <p:cNvPr id="44" name="Connecteur droit avec flèche 43"/>
          <p:cNvCxnSpPr>
            <a:stCxn id="4101" idx="3"/>
            <a:endCxn id="4106" idx="1"/>
          </p:cNvCxnSpPr>
          <p:nvPr/>
        </p:nvCxnSpPr>
        <p:spPr>
          <a:xfrm>
            <a:off x="7524329" y="2348880"/>
            <a:ext cx="216023" cy="234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4108" idx="2"/>
          </p:cNvCxnSpPr>
          <p:nvPr/>
        </p:nvCxnSpPr>
        <p:spPr>
          <a:xfrm>
            <a:off x="8384052" y="1844824"/>
            <a:ext cx="4372" cy="19442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107" idx="2"/>
          </p:cNvCxnSpPr>
          <p:nvPr/>
        </p:nvCxnSpPr>
        <p:spPr>
          <a:xfrm flipH="1">
            <a:off x="8748464" y="2605409"/>
            <a:ext cx="36004" cy="11836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106" idx="2"/>
            <a:endCxn id="4102" idx="0"/>
          </p:cNvCxnSpPr>
          <p:nvPr/>
        </p:nvCxnSpPr>
        <p:spPr>
          <a:xfrm>
            <a:off x="7992380" y="2611709"/>
            <a:ext cx="101785" cy="11773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4102" idx="1"/>
            <a:endCxn id="4110" idx="3"/>
          </p:cNvCxnSpPr>
          <p:nvPr/>
        </p:nvCxnSpPr>
        <p:spPr>
          <a:xfrm flipH="1" flipV="1">
            <a:off x="6804248" y="3919153"/>
            <a:ext cx="347586" cy="5539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4110" idx="2"/>
            <a:endCxn id="4116" idx="1"/>
          </p:cNvCxnSpPr>
          <p:nvPr/>
        </p:nvCxnSpPr>
        <p:spPr>
          <a:xfrm>
            <a:off x="6511844" y="4193282"/>
            <a:ext cx="76380" cy="2794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116" idx="3"/>
            <a:endCxn id="4118" idx="0"/>
          </p:cNvCxnSpPr>
          <p:nvPr/>
        </p:nvCxnSpPr>
        <p:spPr>
          <a:xfrm>
            <a:off x="6588224" y="5661248"/>
            <a:ext cx="85945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4118" idx="1"/>
            <a:endCxn id="4103" idx="2"/>
          </p:cNvCxnSpPr>
          <p:nvPr/>
        </p:nvCxnSpPr>
        <p:spPr>
          <a:xfrm flipH="1" flipV="1">
            <a:off x="4932040" y="5413948"/>
            <a:ext cx="1324018" cy="8953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4114" idx="0"/>
            <a:endCxn id="4103" idx="2"/>
          </p:cNvCxnSpPr>
          <p:nvPr/>
        </p:nvCxnSpPr>
        <p:spPr>
          <a:xfrm flipV="1">
            <a:off x="4824028" y="5413948"/>
            <a:ext cx="108012" cy="3905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stCxn id="4103" idx="1"/>
            <a:endCxn id="4113" idx="3"/>
          </p:cNvCxnSpPr>
          <p:nvPr/>
        </p:nvCxnSpPr>
        <p:spPr>
          <a:xfrm flipH="1">
            <a:off x="3635896" y="4673502"/>
            <a:ext cx="288032" cy="283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4113" idx="1"/>
            <a:endCxn id="4115" idx="3"/>
          </p:cNvCxnSpPr>
          <p:nvPr/>
        </p:nvCxnSpPr>
        <p:spPr>
          <a:xfrm flipH="1" flipV="1">
            <a:off x="2771800" y="4628395"/>
            <a:ext cx="288032" cy="734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4100" idx="3"/>
            <a:endCxn id="4104" idx="1"/>
          </p:cNvCxnSpPr>
          <p:nvPr/>
        </p:nvCxnSpPr>
        <p:spPr>
          <a:xfrm flipV="1">
            <a:off x="4254105" y="2009093"/>
            <a:ext cx="389903" cy="324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104" idx="3"/>
            <a:endCxn id="4101" idx="1"/>
          </p:cNvCxnSpPr>
          <p:nvPr/>
        </p:nvCxnSpPr>
        <p:spPr>
          <a:xfrm>
            <a:off x="5148064" y="2009093"/>
            <a:ext cx="360040" cy="3397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4105" idx="3"/>
            <a:endCxn id="4101" idx="1"/>
          </p:cNvCxnSpPr>
          <p:nvPr/>
        </p:nvCxnSpPr>
        <p:spPr>
          <a:xfrm flipV="1">
            <a:off x="5148064" y="2348880"/>
            <a:ext cx="360040" cy="3802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187624" y="594928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1187624" y="623731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1547664" y="578551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 Fabrications internes </a:t>
            </a:r>
            <a:endParaRPr lang="fr-FR" sz="1400" dirty="0"/>
          </a:p>
        </p:txBody>
      </p:sp>
      <p:sp>
        <p:nvSpPr>
          <p:cNvPr id="63" name="ZoneTexte 62"/>
          <p:cNvSpPr txBox="1"/>
          <p:nvPr/>
        </p:nvSpPr>
        <p:spPr>
          <a:xfrm>
            <a:off x="1547664" y="6073551"/>
            <a:ext cx="1505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 Apports externes</a:t>
            </a:r>
            <a:endParaRPr lang="fr-FR" sz="1400" dirty="0"/>
          </a:p>
        </p:txBody>
      </p:sp>
      <p:sp>
        <p:nvSpPr>
          <p:cNvPr id="40" name="ZoneTexte 39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11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Environnement virtuel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980728"/>
            <a:ext cx="1440160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Résultat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3" name="Picture 3" descr="Sans titre7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4365" y="1700808"/>
            <a:ext cx="7458115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12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Programmation de la scène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3608" y="836712"/>
            <a:ext cx="1044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PC WORX</a:t>
            </a:r>
            <a:endParaRPr lang="fr-FR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043608" y="1177007"/>
            <a:ext cx="525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Norme « CEI 61131 »  qui est la Commission Electrotechnique Internationale </a:t>
            </a:r>
            <a:endParaRPr lang="fr-FR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1043608" y="1484784"/>
            <a:ext cx="2371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SFC (</a:t>
            </a:r>
            <a:r>
              <a:rPr lang="fr-FR" sz="1200" dirty="0" err="1" smtClean="0"/>
              <a:t>Sequential</a:t>
            </a:r>
            <a:r>
              <a:rPr lang="fr-FR" sz="1200" dirty="0" smtClean="0"/>
              <a:t> 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 smtClean="0"/>
              <a:t>Chart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pic>
        <p:nvPicPr>
          <p:cNvPr id="1026" name="image43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7740" y="1837085"/>
            <a:ext cx="5616624" cy="404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971600" y="2791961"/>
            <a:ext cx="527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Etape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983839" y="3584049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Transition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7967013" y="1628800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Action</a:t>
            </a:r>
            <a:endParaRPr lang="fr-FR" sz="1200" dirty="0"/>
          </a:p>
        </p:txBody>
      </p:sp>
      <p:cxnSp>
        <p:nvCxnSpPr>
          <p:cNvPr id="18" name="Connecteur droit avec flèche 17"/>
          <p:cNvCxnSpPr>
            <a:stCxn id="12" idx="3"/>
          </p:cNvCxnSpPr>
          <p:nvPr/>
        </p:nvCxnSpPr>
        <p:spPr>
          <a:xfrm flipV="1">
            <a:off x="1499437" y="2564904"/>
            <a:ext cx="660311" cy="365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3" idx="3"/>
          </p:cNvCxnSpPr>
          <p:nvPr/>
        </p:nvCxnSpPr>
        <p:spPr>
          <a:xfrm>
            <a:off x="1785662" y="3722549"/>
            <a:ext cx="518102" cy="210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14" idx="1"/>
          </p:cNvCxnSpPr>
          <p:nvPr/>
        </p:nvCxnSpPr>
        <p:spPr>
          <a:xfrm flipH="1">
            <a:off x="7344324" y="1767300"/>
            <a:ext cx="622689" cy="5095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ap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5879746"/>
            <a:ext cx="1080120" cy="86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5899013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13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Programmation de la scène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980728"/>
            <a:ext cx="1152128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Démo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video1.mk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763688" y="1772816"/>
            <a:ext cx="3048000" cy="2286000"/>
          </a:xfrm>
          <a:prstGeom prst="rect">
            <a:avLst/>
          </a:prstGeom>
        </p:spPr>
      </p:pic>
      <p:pic>
        <p:nvPicPr>
          <p:cNvPr id="8" name="video2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 cstate="print"/>
          <a:stretch>
            <a:fillRect/>
          </a:stretch>
        </p:blipFill>
        <p:spPr>
          <a:xfrm>
            <a:off x="5292080" y="1791072"/>
            <a:ext cx="3048000" cy="2286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14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Supervision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43608" y="836712"/>
            <a:ext cx="898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WebVisit</a:t>
            </a:r>
            <a:endParaRPr lang="fr-FR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1043608" y="1063769"/>
            <a:ext cx="1899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 </a:t>
            </a:r>
            <a:r>
              <a:rPr lang="fr-FR" sz="1200" dirty="0" smtClean="0">
                <a:latin typeface="Calibri" pitchFamily="34" charset="0"/>
                <a:cs typeface="Calibri" pitchFamily="34" charset="0"/>
              </a:rPr>
              <a:t>1 </a:t>
            </a:r>
            <a:r>
              <a:rPr lang="fr-FR" sz="1200" dirty="0" smtClean="0"/>
              <a:t>supervison / automate</a:t>
            </a:r>
            <a:endParaRPr lang="fr-FR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043608" y="1279793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Télécharger dans l’automate</a:t>
            </a:r>
            <a:endParaRPr lang="fr-FR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1043608" y="1495817"/>
            <a:ext cx="2556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Accessible depuis Internet Explorer</a:t>
            </a:r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1043608" y="1700808"/>
            <a:ext cx="2501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Permet de passer une commande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1043608" y="1927865"/>
            <a:ext cx="256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200" dirty="0" smtClean="0"/>
              <a:t> Agit sur le mode « Fin de journée »</a:t>
            </a:r>
            <a:endParaRPr lang="fr-FR" sz="1200" dirty="0"/>
          </a:p>
        </p:txBody>
      </p:sp>
      <p:pic>
        <p:nvPicPr>
          <p:cNvPr id="2" name="Image 2" descr="SUP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3528392" cy="201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Image 3" descr="SUP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204864"/>
            <a:ext cx="3948132" cy="204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D:\Stage PIL\BD Tof\1333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221088"/>
            <a:ext cx="3168352" cy="2424532"/>
          </a:xfrm>
          <a:prstGeom prst="rect">
            <a:avLst/>
          </a:prstGeom>
          <a:noFill/>
        </p:spPr>
      </p:pic>
      <p:pic>
        <p:nvPicPr>
          <p:cNvPr id="2054" name="Picture 6" descr="D:\Stage PIL\BD Tof\144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4275405"/>
            <a:ext cx="3312368" cy="2105923"/>
          </a:xfrm>
          <a:prstGeom prst="rect">
            <a:avLst/>
          </a:prstGeom>
          <a:noFill/>
        </p:spPr>
      </p:pic>
      <p:cxnSp>
        <p:nvCxnSpPr>
          <p:cNvPr id="17" name="Connecteur droit avec flèche 16"/>
          <p:cNvCxnSpPr>
            <a:stCxn id="2052" idx="3"/>
            <a:endCxn id="2054" idx="1"/>
          </p:cNvCxnSpPr>
          <p:nvPr/>
        </p:nvCxnSpPr>
        <p:spPr>
          <a:xfrm flipV="1">
            <a:off x="4572000" y="5328367"/>
            <a:ext cx="504056" cy="1049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386845" y="6597352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15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Supervision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980728"/>
            <a:ext cx="1152128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Démo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démo supervis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907704" y="1412776"/>
            <a:ext cx="6768752" cy="48245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16</a:t>
            </a:fld>
            <a:endParaRPr lang="fr-FR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Base de données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Sans titre777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7908" y="2636912"/>
            <a:ext cx="509240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547664" y="1556792"/>
            <a:ext cx="22402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300" dirty="0" smtClean="0"/>
              <a:t> </a:t>
            </a:r>
            <a:r>
              <a:rPr lang="fr-FR" sz="1300" dirty="0" smtClean="0"/>
              <a:t>Sauvegarde les commandes </a:t>
            </a:r>
            <a:endParaRPr lang="fr-FR" sz="1300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1783849"/>
            <a:ext cx="18203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300" dirty="0" smtClean="0"/>
              <a:t> </a:t>
            </a:r>
            <a:r>
              <a:rPr lang="fr-FR" sz="1300" dirty="0" smtClean="0"/>
              <a:t>Sauvegarde les clients</a:t>
            </a:r>
            <a:endParaRPr lang="fr-FR" sz="1300" dirty="0"/>
          </a:p>
        </p:txBody>
      </p:sp>
      <p:sp>
        <p:nvSpPr>
          <p:cNvPr id="8" name="ZoneTexte 7"/>
          <p:cNvSpPr txBox="1"/>
          <p:nvPr/>
        </p:nvSpPr>
        <p:spPr>
          <a:xfrm>
            <a:off x="1547664" y="1999873"/>
            <a:ext cx="34928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300" dirty="0" smtClean="0"/>
              <a:t> </a:t>
            </a:r>
            <a:r>
              <a:rPr lang="fr-FR" sz="1300" dirty="0" smtClean="0"/>
              <a:t>Enregistre le nombre de palettes dans le stock</a:t>
            </a:r>
            <a:endParaRPr lang="fr-FR" sz="1300" dirty="0"/>
          </a:p>
        </p:txBody>
      </p:sp>
      <p:sp>
        <p:nvSpPr>
          <p:cNvPr id="9" name="ZoneTexte 8"/>
          <p:cNvSpPr txBox="1"/>
          <p:nvPr/>
        </p:nvSpPr>
        <p:spPr>
          <a:xfrm>
            <a:off x="1547664" y="2215897"/>
            <a:ext cx="48089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300" dirty="0" smtClean="0"/>
              <a:t> </a:t>
            </a:r>
            <a:r>
              <a:rPr lang="fr-FR" sz="1300" dirty="0" smtClean="0"/>
              <a:t>Enregistre le nombre de  palettes qui sont en cours de fabrication</a:t>
            </a:r>
            <a:endParaRPr lang="fr-FR" sz="1300" dirty="0"/>
          </a:p>
        </p:txBody>
      </p:sp>
      <p:sp>
        <p:nvSpPr>
          <p:cNvPr id="10" name="Rectangle 9"/>
          <p:cNvSpPr/>
          <p:nvPr/>
        </p:nvSpPr>
        <p:spPr>
          <a:xfrm>
            <a:off x="1187624" y="980728"/>
            <a:ext cx="4104456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Client Commande Palette (CCP)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17</a:t>
            </a:fld>
            <a:endParaRPr lang="fr-FR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Base de données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980728"/>
            <a:ext cx="4104456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Client Commande Palette (CCP)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1484784"/>
            <a:ext cx="1728192" cy="36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ü"/>
            </a:pPr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Résultats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C:\Users\Youssouf IBRAHIM\Desktop\55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9338" y="1988840"/>
            <a:ext cx="4700934" cy="4176464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à coins arrondis 12"/>
          <p:cNvSpPr/>
          <p:nvPr/>
        </p:nvSpPr>
        <p:spPr>
          <a:xfrm>
            <a:off x="5220072" y="1844824"/>
            <a:ext cx="3851920" cy="10801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18</a:t>
            </a:fld>
            <a:endParaRPr lang="fr-FR" sz="28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Image 20" descr="C:\Users\Youssouf IBRAHIM\Desktop\Sans titre9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403244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Base de données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980728"/>
            <a:ext cx="4104456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Bilan Traitement Analyse (BTA)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220072" y="1916832"/>
            <a:ext cx="12225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300" dirty="0" smtClean="0"/>
              <a:t> </a:t>
            </a:r>
            <a:r>
              <a:rPr lang="fr-FR" sz="1300" dirty="0" smtClean="0"/>
              <a:t>Enregistrer :</a:t>
            </a:r>
            <a:r>
              <a:rPr lang="fr-FR" sz="1300" dirty="0" smtClean="0"/>
              <a:t> </a:t>
            </a:r>
            <a:endParaRPr lang="fr-FR" sz="1300" dirty="0"/>
          </a:p>
        </p:txBody>
      </p:sp>
      <p:sp>
        <p:nvSpPr>
          <p:cNvPr id="8" name="ZoneTexte 7"/>
          <p:cNvSpPr txBox="1"/>
          <p:nvPr/>
        </p:nvSpPr>
        <p:spPr>
          <a:xfrm>
            <a:off x="6096782" y="2143889"/>
            <a:ext cx="24695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300" dirty="0" smtClean="0"/>
              <a:t> </a:t>
            </a:r>
            <a:r>
              <a:rPr lang="fr-FR" sz="1300" dirty="0" smtClean="0"/>
              <a:t>Temps de réponse des capteurs</a:t>
            </a:r>
            <a:endParaRPr lang="fr-FR" sz="1300" dirty="0"/>
          </a:p>
        </p:txBody>
      </p:sp>
      <p:sp>
        <p:nvSpPr>
          <p:cNvPr id="9" name="ZoneTexte 8"/>
          <p:cNvSpPr txBox="1"/>
          <p:nvPr/>
        </p:nvSpPr>
        <p:spPr>
          <a:xfrm>
            <a:off x="6096782" y="2359913"/>
            <a:ext cx="21050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300" dirty="0" smtClean="0"/>
              <a:t> Consommation en énergie</a:t>
            </a:r>
            <a:endParaRPr lang="fr-FR" sz="1300" dirty="0"/>
          </a:p>
        </p:txBody>
      </p:sp>
      <p:sp>
        <p:nvSpPr>
          <p:cNvPr id="10" name="ZoneTexte 9"/>
          <p:cNvSpPr txBox="1"/>
          <p:nvPr/>
        </p:nvSpPr>
        <p:spPr>
          <a:xfrm>
            <a:off x="6096782" y="2575937"/>
            <a:ext cx="30117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300" dirty="0" smtClean="0"/>
              <a:t> L’histoire des valeurs de chaque capteur</a:t>
            </a:r>
            <a:endParaRPr lang="fr-FR" sz="13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427984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19</a:t>
            </a:fld>
            <a:endParaRPr lang="fr-FR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2043425"/>
            <a:ext cx="14845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300" dirty="0" smtClean="0"/>
              <a:t>  </a:t>
            </a:r>
            <a:r>
              <a:rPr lang="fr-FR" sz="1300" dirty="0" smtClean="0"/>
              <a:t>Multidisciplinaire</a:t>
            </a:r>
            <a:endParaRPr lang="fr-FR" sz="1300" dirty="0"/>
          </a:p>
        </p:txBody>
      </p:sp>
      <p:sp>
        <p:nvSpPr>
          <p:cNvPr id="6" name="ZoneTexte 5"/>
          <p:cNvSpPr txBox="1"/>
          <p:nvPr/>
        </p:nvSpPr>
        <p:spPr>
          <a:xfrm>
            <a:off x="1187624" y="2259449"/>
            <a:ext cx="10077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300" dirty="0" smtClean="0"/>
              <a:t> </a:t>
            </a:r>
            <a:r>
              <a:rPr lang="fr-FR" sz="1300" dirty="0" smtClean="0"/>
              <a:t>Formation</a:t>
            </a:r>
            <a:endParaRPr lang="fr-FR" sz="1300" dirty="0"/>
          </a:p>
        </p:txBody>
      </p:sp>
      <p:sp>
        <p:nvSpPr>
          <p:cNvPr id="7" name="ZoneTexte 6"/>
          <p:cNvSpPr txBox="1"/>
          <p:nvPr/>
        </p:nvSpPr>
        <p:spPr>
          <a:xfrm>
            <a:off x="1188024" y="2471117"/>
            <a:ext cx="13067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1300" dirty="0" smtClean="0"/>
              <a:t> </a:t>
            </a:r>
            <a:r>
              <a:rPr lang="fr-FR" sz="1300" dirty="0" smtClean="0"/>
              <a:t>Bonne entente</a:t>
            </a:r>
            <a:endParaRPr lang="fr-FR" sz="1300" dirty="0"/>
          </a:p>
        </p:txBody>
      </p:sp>
      <p:sp>
        <p:nvSpPr>
          <p:cNvPr id="8" name="ZoneTexte 7"/>
          <p:cNvSpPr txBox="1"/>
          <p:nvPr/>
        </p:nvSpPr>
        <p:spPr>
          <a:xfrm>
            <a:off x="1259632" y="1755393"/>
            <a:ext cx="6678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00" b="1" dirty="0" smtClean="0"/>
              <a:t>Projet</a:t>
            </a:r>
            <a:endParaRPr lang="fr-FR" sz="1300" b="1" dirty="0"/>
          </a:p>
        </p:txBody>
      </p:sp>
      <p:pic>
        <p:nvPicPr>
          <p:cNvPr id="9" name="Image 8" descr="PARTAGE:1 - Dossiers partagés:CR NORMANDIE:06-REDAC CHARTE AUTOMNE 2016:4-LOGOS:JPG:LOGO UE FEDER.jpg"/>
          <p:cNvPicPr>
            <a:picLocks noChangeAspect="1" noChangeArrowheads="1"/>
          </p:cNvPicPr>
          <p:nvPr/>
        </p:nvPicPr>
        <p:blipFill>
          <a:blip r:embed="rId3" cstate="print"/>
          <a:srcRect b="12500"/>
          <a:stretch>
            <a:fillRect/>
          </a:stretch>
        </p:blipFill>
        <p:spPr bwMode="auto">
          <a:xfrm>
            <a:off x="1187624" y="3056887"/>
            <a:ext cx="1008113" cy="78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2907" y="2972459"/>
            <a:ext cx="1278973" cy="83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220px-Logo_Phoenix_Contac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2866565"/>
            <a:ext cx="1008112" cy="104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11"/>
          <p:cNvSpPr txBox="1"/>
          <p:nvPr/>
        </p:nvSpPr>
        <p:spPr>
          <a:xfrm>
            <a:off x="1187624" y="4059649"/>
            <a:ext cx="5832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rgbClr val="0070C0"/>
                </a:solidFill>
              </a:rPr>
              <a:t>Remerciements</a:t>
            </a:r>
            <a:endParaRPr lang="fr-FR" sz="100" b="1" dirty="0" smtClean="0">
              <a:solidFill>
                <a:srgbClr val="0070C0"/>
              </a:solidFill>
            </a:endParaRPr>
          </a:p>
          <a:p>
            <a:endParaRPr lang="fr-FR" sz="200" b="1" dirty="0" smtClean="0">
              <a:solidFill>
                <a:srgbClr val="0070C0"/>
              </a:solidFill>
            </a:endParaRPr>
          </a:p>
          <a:p>
            <a:r>
              <a:rPr lang="fr-FR" sz="1300" dirty="0" smtClean="0"/>
              <a:t>- </a:t>
            </a:r>
            <a:r>
              <a:rPr lang="fr-FR" sz="1300" dirty="0" smtClean="0"/>
              <a:t>Mme Florence </a:t>
            </a:r>
            <a:r>
              <a:rPr lang="fr-FR" sz="1300" dirty="0" smtClean="0"/>
              <a:t>LECROQ</a:t>
            </a:r>
          </a:p>
          <a:p>
            <a:r>
              <a:rPr lang="fr-FR" sz="1300" dirty="0" smtClean="0"/>
              <a:t>- M. Jean GRIEU</a:t>
            </a:r>
          </a:p>
          <a:p>
            <a:pPr>
              <a:buFontTx/>
              <a:buChar char="-"/>
            </a:pPr>
            <a:r>
              <a:rPr lang="fr-FR" sz="1300" dirty="0" smtClean="0"/>
              <a:t> M</a:t>
            </a:r>
            <a:r>
              <a:rPr lang="fr-FR" sz="1300" dirty="0" smtClean="0"/>
              <a:t>. Laurent AMANTON </a:t>
            </a:r>
            <a:endParaRPr lang="fr-FR" sz="1300" dirty="0" smtClean="0"/>
          </a:p>
          <a:p>
            <a:pPr>
              <a:buFontTx/>
              <a:buChar char="-"/>
            </a:pPr>
            <a:r>
              <a:rPr lang="fr-FR" sz="1300" dirty="0" smtClean="0"/>
              <a:t> Mme Hadhoum </a:t>
            </a:r>
            <a:r>
              <a:rPr lang="fr-FR" sz="1300" dirty="0" smtClean="0"/>
              <a:t>BOUKACHOUR</a:t>
            </a:r>
            <a:endParaRPr lang="fr-FR" sz="1300" dirty="0" smtClean="0"/>
          </a:p>
        </p:txBody>
      </p:sp>
      <p:pic>
        <p:nvPicPr>
          <p:cNvPr id="16" name="chef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560507" y="1556792"/>
            <a:ext cx="4475989" cy="3356992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75656" y="4766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87624" y="188640"/>
            <a:ext cx="7632848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PLAN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59632" y="1916832"/>
            <a:ext cx="336201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fr-FR" dirty="0" smtClean="0"/>
              <a:t> </a:t>
            </a: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Présentation du PIL</a:t>
            </a:r>
          </a:p>
          <a:p>
            <a:pPr>
              <a:buFont typeface="Wingdings" pitchFamily="2" charset="2"/>
              <a:buChar char="ü"/>
            </a:pPr>
            <a:r>
              <a:rPr lang="fr-FR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Le projet</a:t>
            </a:r>
          </a:p>
          <a:p>
            <a:pPr>
              <a:buFont typeface="Wingdings" pitchFamily="2" charset="2"/>
              <a:buChar char="ü"/>
            </a:pPr>
            <a:r>
              <a:rPr lang="fr-FR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Mes missions</a:t>
            </a:r>
            <a:endParaRPr lang="fr-FR" sz="2400" b="1" dirty="0"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 Environnement virtuel</a:t>
            </a:r>
            <a:endParaRPr lang="fr-FR" sz="2400" b="1" dirty="0"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 Programmation</a:t>
            </a:r>
            <a:endParaRPr lang="fr-FR" sz="2400" b="1" dirty="0">
              <a:latin typeface="Calibri" pitchFamily="34" charset="0"/>
              <a:cs typeface="Calibri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 Supervision</a:t>
            </a:r>
          </a:p>
          <a:p>
            <a:pPr>
              <a:buFont typeface="Wingdings" pitchFamily="2" charset="2"/>
              <a:buChar char="ü"/>
            </a:pP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 Base de donnée</a:t>
            </a:r>
          </a:p>
          <a:p>
            <a:pPr>
              <a:buFont typeface="Wingdings" pitchFamily="2" charset="2"/>
              <a:buChar char="ü"/>
            </a:pP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 Conclusion</a:t>
            </a:r>
          </a:p>
          <a:p>
            <a:pPr>
              <a:buFont typeface="Wingdings" pitchFamily="2" charset="2"/>
              <a:buChar char="ü"/>
            </a:pPr>
            <a:r>
              <a:rPr lang="fr-FR" sz="2400" b="1" dirty="0" smtClean="0">
                <a:latin typeface="Calibri" pitchFamily="34" charset="0"/>
                <a:cs typeface="Calibri" pitchFamily="34" charset="0"/>
              </a:rPr>
              <a:t> Démo</a:t>
            </a:r>
          </a:p>
          <a:p>
            <a:pPr>
              <a:buFont typeface="Wingdings" pitchFamily="2" charset="2"/>
              <a:buChar char="ü"/>
            </a:pPr>
            <a:endParaRPr lang="fr-FR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2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60432" y="6305550"/>
            <a:ext cx="610416" cy="476250"/>
          </a:xfrm>
        </p:spPr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20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2492896"/>
            <a:ext cx="7632848" cy="10081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2" name="Picture 2" descr="C:\Users\Youssouf IBRAHIM\Desktop\1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700808"/>
            <a:ext cx="2743200" cy="2743200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3255394" y="4479503"/>
            <a:ext cx="3692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Merci de votre attention</a:t>
            </a:r>
            <a:endParaRPr lang="fr-FR" sz="13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3</a:t>
            </a:fld>
            <a:endParaRPr lang="fr-FR" sz="2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Présentation du PIL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  <p:pic>
        <p:nvPicPr>
          <p:cNvPr id="2" name="Picture 2" descr="C:\Users\Youssouf IBRAHIM\Desktop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3240360" cy="2266975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1259632" y="1340768"/>
            <a:ext cx="32403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Pôle Ingénieur et Logistique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156176" y="952852"/>
            <a:ext cx="172819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Union Européen</a:t>
            </a:r>
          </a:p>
        </p:txBody>
      </p:sp>
      <p:pic>
        <p:nvPicPr>
          <p:cNvPr id="3" name="Picture 3" descr="C:\Users\Youssouf IBRAHIM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293096"/>
            <a:ext cx="3240360" cy="1165987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5724128" y="4005064"/>
            <a:ext cx="295232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FEDER (Fonds Européen de Développement Régional) finance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796136" y="1610216"/>
            <a:ext cx="25922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Stratégie Europe 2020</a:t>
            </a:r>
            <a:endParaRPr lang="fr-FR" dirty="0"/>
          </a:p>
        </p:txBody>
      </p:sp>
      <p:sp>
        <p:nvSpPr>
          <p:cNvPr id="23" name="Flèche vers le bas 22"/>
          <p:cNvSpPr/>
          <p:nvPr/>
        </p:nvSpPr>
        <p:spPr>
          <a:xfrm>
            <a:off x="6876256" y="1970256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5076056" y="2258288"/>
            <a:ext cx="388843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dirty="0" smtClean="0"/>
              <a:t>La politique de cohésion économique, sociale et territoriale</a:t>
            </a:r>
          </a:p>
          <a:p>
            <a:pPr>
              <a:buFontTx/>
              <a:buChar char="-"/>
            </a:pPr>
            <a:r>
              <a:rPr lang="fr-FR" dirty="0" smtClean="0"/>
              <a:t> La politique de développement rural</a:t>
            </a:r>
          </a:p>
          <a:p>
            <a:pPr>
              <a:buFontTx/>
              <a:buChar char="-"/>
            </a:pPr>
            <a:r>
              <a:rPr lang="fr-FR" dirty="0" smtClean="0"/>
              <a:t> La politique des affaires maritimes et de la pêche</a:t>
            </a:r>
            <a:endParaRPr lang="fr-FR" dirty="0"/>
          </a:p>
        </p:txBody>
      </p:sp>
      <p:sp>
        <p:nvSpPr>
          <p:cNvPr id="35" name="Organigramme : Connecteur 34"/>
          <p:cNvSpPr/>
          <p:nvPr/>
        </p:nvSpPr>
        <p:spPr>
          <a:xfrm>
            <a:off x="5004048" y="2420888"/>
            <a:ext cx="72008" cy="144016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7" name="Connecteur en angle 36"/>
          <p:cNvCxnSpPr>
            <a:stCxn id="19" idx="1"/>
            <a:endCxn id="35" idx="2"/>
          </p:cNvCxnSpPr>
          <p:nvPr/>
        </p:nvCxnSpPr>
        <p:spPr>
          <a:xfrm rot="10800000">
            <a:off x="5004048" y="2492897"/>
            <a:ext cx="720080" cy="1973833"/>
          </a:xfrm>
          <a:prstGeom prst="bentConnector3">
            <a:avLst>
              <a:gd name="adj1" fmla="val 1317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èche vers le bas 37"/>
          <p:cNvSpPr/>
          <p:nvPr/>
        </p:nvSpPr>
        <p:spPr>
          <a:xfrm>
            <a:off x="6876256" y="1322184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Flèche vers le bas 39"/>
          <p:cNvSpPr/>
          <p:nvPr/>
        </p:nvSpPr>
        <p:spPr>
          <a:xfrm>
            <a:off x="6876256" y="4941168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6084168" y="5247784"/>
            <a:ext cx="186382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CLASSE Phase 2 </a:t>
            </a:r>
            <a:endParaRPr lang="fr-FR" dirty="0"/>
          </a:p>
        </p:txBody>
      </p:sp>
      <p:sp>
        <p:nvSpPr>
          <p:cNvPr id="46" name="Flèche vers le bas 45"/>
          <p:cNvSpPr/>
          <p:nvPr/>
        </p:nvSpPr>
        <p:spPr>
          <a:xfrm>
            <a:off x="6884640" y="5607824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5292080" y="5895856"/>
            <a:ext cx="331236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PIL (Pôle Ingénieur et Logistique) </a:t>
            </a:r>
            <a:endParaRPr lang="fr-FR" dirty="0"/>
          </a:p>
        </p:txBody>
      </p:sp>
      <p:sp>
        <p:nvSpPr>
          <p:cNvPr id="48" name="Flèche vers le bas 47"/>
          <p:cNvSpPr/>
          <p:nvPr/>
        </p:nvSpPr>
        <p:spPr>
          <a:xfrm>
            <a:off x="6876256" y="3717032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4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Projet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7624" y="980728"/>
            <a:ext cx="3384376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Présentation  et  Objectifs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259632" y="1700808"/>
            <a:ext cx="1008112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sujet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59632" y="2348880"/>
            <a:ext cx="108012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cadre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259632" y="4643844"/>
            <a:ext cx="144016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Des objectifs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131840" y="1700808"/>
            <a:ext cx="5472608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Réalité virtuelle et automates programmables industriels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131840" y="2348880"/>
            <a:ext cx="5472608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Industrie du future 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131840" y="4141529"/>
            <a:ext cx="5472608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Vérifier la faisabilité d’une connexion entre plusieurs automates réels et une simulation virtuelle.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131840" y="4933617"/>
            <a:ext cx="5472608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Synchroniser l’ensemble des séquences opératoires.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31840" y="5446965"/>
            <a:ext cx="5472608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poste de supervision permettant de contrôler le bon fonctionnement de l’ensemble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131840" y="3635732"/>
            <a:ext cx="5472608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Concevoir l’ensemble de l’entrepôt virtuel.</a:t>
            </a:r>
          </a:p>
        </p:txBody>
      </p:sp>
      <p:cxnSp>
        <p:nvCxnSpPr>
          <p:cNvPr id="24" name="Connecteur droit avec flèche 23"/>
          <p:cNvCxnSpPr>
            <a:stCxn id="14" idx="3"/>
            <a:endCxn id="17" idx="1"/>
          </p:cNvCxnSpPr>
          <p:nvPr/>
        </p:nvCxnSpPr>
        <p:spPr>
          <a:xfrm>
            <a:off x="2267744" y="188547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eur en angle 27"/>
          <p:cNvCxnSpPr>
            <a:stCxn id="16" idx="3"/>
            <a:endCxn id="22" idx="1"/>
          </p:cNvCxnSpPr>
          <p:nvPr/>
        </p:nvCxnSpPr>
        <p:spPr>
          <a:xfrm flipV="1">
            <a:off x="2699792" y="3820398"/>
            <a:ext cx="432048" cy="10081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en angle 29"/>
          <p:cNvCxnSpPr>
            <a:stCxn id="16" idx="3"/>
            <a:endCxn id="19" idx="1"/>
          </p:cNvCxnSpPr>
          <p:nvPr/>
        </p:nvCxnSpPr>
        <p:spPr>
          <a:xfrm flipV="1">
            <a:off x="2699792" y="4464695"/>
            <a:ext cx="432048" cy="36381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en angle 33"/>
          <p:cNvCxnSpPr>
            <a:stCxn id="16" idx="3"/>
            <a:endCxn id="20" idx="1"/>
          </p:cNvCxnSpPr>
          <p:nvPr/>
        </p:nvCxnSpPr>
        <p:spPr>
          <a:xfrm>
            <a:off x="2699792" y="4828510"/>
            <a:ext cx="432048" cy="28977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eur en angle 35"/>
          <p:cNvCxnSpPr>
            <a:stCxn id="16" idx="3"/>
            <a:endCxn id="21" idx="1"/>
          </p:cNvCxnSpPr>
          <p:nvPr/>
        </p:nvCxnSpPr>
        <p:spPr>
          <a:xfrm>
            <a:off x="2699792" y="4828510"/>
            <a:ext cx="432048" cy="94162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5" idx="3"/>
            <a:endCxn id="18" idx="1"/>
          </p:cNvCxnSpPr>
          <p:nvPr/>
        </p:nvCxnSpPr>
        <p:spPr>
          <a:xfrm>
            <a:off x="2339752" y="253354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1259632" y="2987660"/>
            <a:ext cx="1296144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Une équipe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131840" y="2987660"/>
            <a:ext cx="5472608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 3 étudiants </a:t>
            </a:r>
          </a:p>
        </p:txBody>
      </p:sp>
      <p:cxnSp>
        <p:nvCxnSpPr>
          <p:cNvPr id="51" name="Connecteur droit avec flèche 50"/>
          <p:cNvCxnSpPr>
            <a:stCxn id="47" idx="3"/>
            <a:endCxn id="49" idx="1"/>
          </p:cNvCxnSpPr>
          <p:nvPr/>
        </p:nvCxnSpPr>
        <p:spPr>
          <a:xfrm>
            <a:off x="2555776" y="317232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gner un rectangle à un seul coin 62"/>
          <p:cNvSpPr/>
          <p:nvPr/>
        </p:nvSpPr>
        <p:spPr>
          <a:xfrm flipV="1">
            <a:off x="1115616" y="1556792"/>
            <a:ext cx="7848872" cy="4824536"/>
          </a:xfrm>
          <a:prstGeom prst="snip1Rect">
            <a:avLst>
              <a:gd name="adj" fmla="val 1695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5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Projet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87624" y="980728"/>
            <a:ext cx="3384376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Schémas global du projet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1187624" y="2924944"/>
            <a:ext cx="1296144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Commande client</a:t>
            </a:r>
            <a:endParaRPr lang="fr-FR" sz="1200" dirty="0"/>
          </a:p>
        </p:txBody>
      </p:sp>
      <p:sp>
        <p:nvSpPr>
          <p:cNvPr id="20" name="Losange 19"/>
          <p:cNvSpPr/>
          <p:nvPr/>
        </p:nvSpPr>
        <p:spPr>
          <a:xfrm>
            <a:off x="3059832" y="2852936"/>
            <a:ext cx="1080120" cy="72008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Si stock ok?</a:t>
            </a:r>
            <a:endParaRPr lang="fr-FR" sz="1200" dirty="0"/>
          </a:p>
        </p:txBody>
      </p:sp>
      <p:sp>
        <p:nvSpPr>
          <p:cNvPr id="23" name="Ellipse 22"/>
          <p:cNvSpPr/>
          <p:nvPr/>
        </p:nvSpPr>
        <p:spPr>
          <a:xfrm>
            <a:off x="7740352" y="2924944"/>
            <a:ext cx="1152128" cy="57606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Livraison client</a:t>
            </a:r>
            <a:endParaRPr lang="fr-FR" sz="1200" dirty="0"/>
          </a:p>
        </p:txBody>
      </p:sp>
      <p:sp>
        <p:nvSpPr>
          <p:cNvPr id="24" name="Losange 23"/>
          <p:cNvSpPr/>
          <p:nvPr/>
        </p:nvSpPr>
        <p:spPr>
          <a:xfrm>
            <a:off x="5724128" y="2852936"/>
            <a:ext cx="1584176" cy="72008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50" dirty="0" smtClean="0"/>
              <a:t>Si commande prête</a:t>
            </a:r>
            <a:endParaRPr lang="fr-FR" sz="1050" dirty="0"/>
          </a:p>
        </p:txBody>
      </p:sp>
      <p:sp>
        <p:nvSpPr>
          <p:cNvPr id="25" name="Rectangle 24"/>
          <p:cNvSpPr/>
          <p:nvPr/>
        </p:nvSpPr>
        <p:spPr>
          <a:xfrm>
            <a:off x="4427984" y="1844824"/>
            <a:ext cx="1080120" cy="288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Décharge</a:t>
            </a:r>
            <a:endParaRPr lang="fr-FR" sz="1400" dirty="0"/>
          </a:p>
        </p:txBody>
      </p:sp>
      <p:sp>
        <p:nvSpPr>
          <p:cNvPr id="26" name="Rectangle 25"/>
          <p:cNvSpPr/>
          <p:nvPr/>
        </p:nvSpPr>
        <p:spPr>
          <a:xfrm>
            <a:off x="4355976" y="3933056"/>
            <a:ext cx="1152128" cy="2880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Fabrique</a:t>
            </a:r>
            <a:endParaRPr lang="fr-FR" sz="14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2483768" y="4725144"/>
            <a:ext cx="1224136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Supervision</a:t>
            </a:r>
            <a:endParaRPr lang="fr-FR" sz="1400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2483768" y="5517232"/>
            <a:ext cx="1512168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Base de données n°1</a:t>
            </a:r>
            <a:endParaRPr lang="fr-FR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6084168" y="4725144"/>
            <a:ext cx="1584176" cy="7200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Automates Programmables Industriels (API)</a:t>
            </a:r>
            <a:endParaRPr lang="fr-FR" sz="1400" dirty="0"/>
          </a:p>
        </p:txBody>
      </p:sp>
      <p:sp>
        <p:nvSpPr>
          <p:cNvPr id="30" name="Rectangle à coins arrondis 29"/>
          <p:cNvSpPr/>
          <p:nvPr/>
        </p:nvSpPr>
        <p:spPr>
          <a:xfrm>
            <a:off x="6084168" y="5733256"/>
            <a:ext cx="1512168" cy="5040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Base de données n°2</a:t>
            </a:r>
            <a:endParaRPr lang="fr-FR" sz="1400" dirty="0"/>
          </a:p>
        </p:txBody>
      </p:sp>
      <p:cxnSp>
        <p:nvCxnSpPr>
          <p:cNvPr id="32" name="Connecteur droit avec flèche 31"/>
          <p:cNvCxnSpPr>
            <a:stCxn id="19" idx="6"/>
            <a:endCxn id="20" idx="1"/>
          </p:cNvCxnSpPr>
          <p:nvPr/>
        </p:nvCxnSpPr>
        <p:spPr>
          <a:xfrm>
            <a:off x="2483768" y="321297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4" idx="3"/>
            <a:endCxn id="23" idx="2"/>
          </p:cNvCxnSpPr>
          <p:nvPr/>
        </p:nvCxnSpPr>
        <p:spPr>
          <a:xfrm>
            <a:off x="7308304" y="321297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24" idx="1"/>
            <a:endCxn id="20" idx="3"/>
          </p:cNvCxnSpPr>
          <p:nvPr/>
        </p:nvCxnSpPr>
        <p:spPr>
          <a:xfrm flipH="1">
            <a:off x="4139952" y="3212976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Forme 37"/>
          <p:cNvCxnSpPr>
            <a:stCxn id="20" idx="0"/>
            <a:endCxn id="25" idx="1"/>
          </p:cNvCxnSpPr>
          <p:nvPr/>
        </p:nvCxnSpPr>
        <p:spPr>
          <a:xfrm rot="5400000" flipH="1" flipV="1">
            <a:off x="3581890" y="2006842"/>
            <a:ext cx="864096" cy="8280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Forme 39"/>
          <p:cNvCxnSpPr>
            <a:stCxn id="25" idx="3"/>
            <a:endCxn id="24" idx="0"/>
          </p:cNvCxnSpPr>
          <p:nvPr/>
        </p:nvCxnSpPr>
        <p:spPr>
          <a:xfrm>
            <a:off x="5508104" y="1988840"/>
            <a:ext cx="1008112" cy="86409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Forme 43"/>
          <p:cNvCxnSpPr>
            <a:stCxn id="20" idx="2"/>
          </p:cNvCxnSpPr>
          <p:nvPr/>
        </p:nvCxnSpPr>
        <p:spPr>
          <a:xfrm rot="16200000" flipH="1">
            <a:off x="3725906" y="3447002"/>
            <a:ext cx="504056" cy="75608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26" idx="3"/>
          </p:cNvCxnSpPr>
          <p:nvPr/>
        </p:nvCxnSpPr>
        <p:spPr>
          <a:xfrm flipH="1" flipV="1">
            <a:off x="3851920" y="3429000"/>
            <a:ext cx="1656184" cy="648072"/>
          </a:xfrm>
          <a:prstGeom prst="bentConnector3">
            <a:avLst>
              <a:gd name="adj1" fmla="val -1380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Forme 50"/>
          <p:cNvCxnSpPr>
            <a:stCxn id="19" idx="4"/>
            <a:endCxn id="27" idx="1"/>
          </p:cNvCxnSpPr>
          <p:nvPr/>
        </p:nvCxnSpPr>
        <p:spPr>
          <a:xfrm rot="16200000" flipH="1">
            <a:off x="1421650" y="3915054"/>
            <a:ext cx="1476164" cy="64807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Forme 52"/>
          <p:cNvCxnSpPr>
            <a:stCxn id="19" idx="4"/>
            <a:endCxn id="28" idx="1"/>
          </p:cNvCxnSpPr>
          <p:nvPr/>
        </p:nvCxnSpPr>
        <p:spPr>
          <a:xfrm rot="16200000" flipH="1">
            <a:off x="1025606" y="4311098"/>
            <a:ext cx="2268252" cy="64807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Forme 54"/>
          <p:cNvCxnSpPr>
            <a:endCxn id="29" idx="1"/>
          </p:cNvCxnSpPr>
          <p:nvPr/>
        </p:nvCxnSpPr>
        <p:spPr>
          <a:xfrm rot="16200000" flipH="1">
            <a:off x="5076056" y="4077072"/>
            <a:ext cx="864096" cy="11521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Forme 56"/>
          <p:cNvCxnSpPr>
            <a:endCxn id="30" idx="1"/>
          </p:cNvCxnSpPr>
          <p:nvPr/>
        </p:nvCxnSpPr>
        <p:spPr>
          <a:xfrm rot="16200000" flipH="1">
            <a:off x="4626006" y="4527122"/>
            <a:ext cx="1764196" cy="11521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60"/>
          <p:cNvCxnSpPr>
            <a:stCxn id="24" idx="3"/>
          </p:cNvCxnSpPr>
          <p:nvPr/>
        </p:nvCxnSpPr>
        <p:spPr>
          <a:xfrm flipH="1">
            <a:off x="5580112" y="3212976"/>
            <a:ext cx="1728192" cy="936104"/>
          </a:xfrm>
          <a:prstGeom prst="bentConnector3">
            <a:avLst>
              <a:gd name="adj1" fmla="val -1322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3681172" y="176352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OUI</a:t>
            </a:r>
            <a:endParaRPr lang="fr-FR" dirty="0"/>
          </a:p>
        </p:txBody>
      </p:sp>
      <p:sp>
        <p:nvSpPr>
          <p:cNvPr id="67" name="ZoneTexte 66"/>
          <p:cNvSpPr txBox="1"/>
          <p:nvPr/>
        </p:nvSpPr>
        <p:spPr>
          <a:xfrm>
            <a:off x="7236296" y="300798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OUI</a:t>
            </a:r>
            <a:endParaRPr lang="fr-FR" dirty="0"/>
          </a:p>
        </p:txBody>
      </p:sp>
      <p:sp>
        <p:nvSpPr>
          <p:cNvPr id="68" name="ZoneTexte 67"/>
          <p:cNvSpPr txBox="1"/>
          <p:nvPr/>
        </p:nvSpPr>
        <p:spPr>
          <a:xfrm>
            <a:off x="4617276" y="3007985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NON</a:t>
            </a:r>
            <a:endParaRPr lang="fr-FR" dirty="0"/>
          </a:p>
        </p:txBody>
      </p:sp>
      <p:sp>
        <p:nvSpPr>
          <p:cNvPr id="69" name="ZoneTexte 68"/>
          <p:cNvSpPr txBox="1"/>
          <p:nvPr/>
        </p:nvSpPr>
        <p:spPr>
          <a:xfrm>
            <a:off x="3707904" y="3861048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NON</a:t>
            </a:r>
            <a:endParaRPr lang="fr-FR" dirty="0"/>
          </a:p>
        </p:txBody>
      </p:sp>
      <p:sp>
        <p:nvSpPr>
          <p:cNvPr id="70" name="ZoneTexte 69"/>
          <p:cNvSpPr txBox="1"/>
          <p:nvPr/>
        </p:nvSpPr>
        <p:spPr>
          <a:xfrm>
            <a:off x="6372200" y="3944089"/>
            <a:ext cx="891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Reproduire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1880972" y="3872081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Est passée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 rot="2712116">
            <a:off x="1362190" y="5224252"/>
            <a:ext cx="1116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Est enregistrée</a:t>
            </a:r>
            <a:endParaRPr lang="fr-FR" dirty="0"/>
          </a:p>
        </p:txBody>
      </p:sp>
      <p:sp>
        <p:nvSpPr>
          <p:cNvPr id="73" name="ZoneTexte 72"/>
          <p:cNvSpPr txBox="1"/>
          <p:nvPr/>
        </p:nvSpPr>
        <p:spPr>
          <a:xfrm rot="2712116">
            <a:off x="4754900" y="5376652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Renseigne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5043879" y="4448145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Est pilotée</a:t>
            </a:r>
            <a:endParaRPr lang="fr-FR" dirty="0"/>
          </a:p>
        </p:txBody>
      </p:sp>
      <p:sp>
        <p:nvSpPr>
          <p:cNvPr id="75" name="ZoneTexte 74"/>
          <p:cNvSpPr txBox="1"/>
          <p:nvPr/>
        </p:nvSpPr>
        <p:spPr>
          <a:xfrm>
            <a:off x="6156176" y="1249015"/>
            <a:ext cx="2628861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1400" dirty="0" smtClean="0"/>
              <a:t>Environnement  industriel  virtuel</a:t>
            </a:r>
            <a:endParaRPr lang="fr-FR" sz="1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6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Projet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980728"/>
            <a:ext cx="1800200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Les missions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C:\Users\Youssouf IBRAHIM\Desktop\4.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1988840"/>
            <a:ext cx="1721936" cy="942628"/>
          </a:xfrm>
          <a:prstGeom prst="rect">
            <a:avLst/>
          </a:prstGeom>
          <a:noFill/>
        </p:spPr>
      </p:pic>
      <p:pic>
        <p:nvPicPr>
          <p:cNvPr id="1027" name="Picture 3" descr="C:\Users\Youssouf IBRAHIM\Desktop\1.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988840"/>
            <a:ext cx="1080120" cy="1014181"/>
          </a:xfrm>
          <a:prstGeom prst="rect">
            <a:avLst/>
          </a:prstGeom>
          <a:noFill/>
        </p:spPr>
      </p:pic>
      <p:pic>
        <p:nvPicPr>
          <p:cNvPr id="1028" name="Picture 4" descr="C:\Users\Youssouf IBRAHIM\Desktop\2.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1988840"/>
            <a:ext cx="1224136" cy="1078946"/>
          </a:xfrm>
          <a:prstGeom prst="rect">
            <a:avLst/>
          </a:prstGeom>
          <a:noFill/>
        </p:spPr>
      </p:pic>
      <p:pic>
        <p:nvPicPr>
          <p:cNvPr id="1029" name="Picture 5" descr="C:\Users\Youssouf IBRAHIM\Desktop\3.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1916832"/>
            <a:ext cx="1409700" cy="1171575"/>
          </a:xfrm>
          <a:prstGeom prst="rect">
            <a:avLst/>
          </a:prstGeom>
          <a:noFill/>
        </p:spPr>
      </p:pic>
      <p:sp>
        <p:nvSpPr>
          <p:cNvPr id="9" name="Rectangle à coins arrondis 8"/>
          <p:cNvSpPr/>
          <p:nvPr/>
        </p:nvSpPr>
        <p:spPr>
          <a:xfrm>
            <a:off x="2267744" y="5229200"/>
            <a:ext cx="79208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 créer</a:t>
            </a:r>
            <a:endParaRPr lang="fr-FR" sz="14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4139952" y="5229200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 programmer</a:t>
            </a:r>
            <a:endParaRPr lang="fr-FR" sz="14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6300192" y="5229200"/>
            <a:ext cx="122413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 concevoir</a:t>
            </a:r>
            <a:endParaRPr lang="fr-FR" sz="14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6300192" y="5733256"/>
            <a:ext cx="122413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 animer</a:t>
            </a:r>
            <a:endParaRPr lang="fr-FR" sz="1400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7524329" y="4437112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 implémenter</a:t>
            </a:r>
            <a:endParaRPr lang="fr-FR" sz="1400" dirty="0"/>
          </a:p>
        </p:txBody>
      </p:sp>
      <p:cxnSp>
        <p:nvCxnSpPr>
          <p:cNvPr id="15" name="Forme 14"/>
          <p:cNvCxnSpPr>
            <a:stCxn id="9" idx="1"/>
            <a:endCxn id="1029" idx="2"/>
          </p:cNvCxnSpPr>
          <p:nvPr/>
        </p:nvCxnSpPr>
        <p:spPr>
          <a:xfrm rot="10800000">
            <a:off x="1892474" y="3088408"/>
            <a:ext cx="375270" cy="235681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Forme 18"/>
          <p:cNvCxnSpPr>
            <a:stCxn id="10" idx="1"/>
            <a:endCxn id="1028" idx="2"/>
          </p:cNvCxnSpPr>
          <p:nvPr/>
        </p:nvCxnSpPr>
        <p:spPr>
          <a:xfrm rot="10800000">
            <a:off x="3887924" y="3067786"/>
            <a:ext cx="252028" cy="237743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Forme 20"/>
          <p:cNvCxnSpPr>
            <a:stCxn id="11" idx="1"/>
            <a:endCxn id="1027" idx="2"/>
          </p:cNvCxnSpPr>
          <p:nvPr/>
        </p:nvCxnSpPr>
        <p:spPr>
          <a:xfrm rot="10800000">
            <a:off x="5760132" y="3003022"/>
            <a:ext cx="540060" cy="244220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Forme 24"/>
          <p:cNvCxnSpPr>
            <a:stCxn id="12" idx="1"/>
          </p:cNvCxnSpPr>
          <p:nvPr/>
        </p:nvCxnSpPr>
        <p:spPr>
          <a:xfrm rot="10800000">
            <a:off x="5580112" y="2996952"/>
            <a:ext cx="720080" cy="295232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Forme 32"/>
          <p:cNvCxnSpPr/>
          <p:nvPr/>
        </p:nvCxnSpPr>
        <p:spPr>
          <a:xfrm rot="10800000" flipV="1">
            <a:off x="1979713" y="3068959"/>
            <a:ext cx="1815430" cy="19447"/>
          </a:xfrm>
          <a:prstGeom prst="bentConnector4">
            <a:avLst>
              <a:gd name="adj1" fmla="val 1141"/>
              <a:gd name="adj2" fmla="val 1275503"/>
            </a:avLst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Forme 47"/>
          <p:cNvCxnSpPr/>
          <p:nvPr/>
        </p:nvCxnSpPr>
        <p:spPr>
          <a:xfrm rot="10800000" flipV="1">
            <a:off x="4124722" y="2996952"/>
            <a:ext cx="1815430" cy="19447"/>
          </a:xfrm>
          <a:prstGeom prst="bentConnector4">
            <a:avLst>
              <a:gd name="adj1" fmla="val 1141"/>
              <a:gd name="adj2" fmla="val 1275503"/>
            </a:avLst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Connecteur en angle 52"/>
          <p:cNvCxnSpPr/>
          <p:nvPr/>
        </p:nvCxnSpPr>
        <p:spPr>
          <a:xfrm rot="5400000">
            <a:off x="4451475" y="87562"/>
            <a:ext cx="156939" cy="5844750"/>
          </a:xfrm>
          <a:prstGeom prst="bentConnector3">
            <a:avLst>
              <a:gd name="adj1" fmla="val 640069"/>
            </a:avLst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Forme 59"/>
          <p:cNvCxnSpPr>
            <a:stCxn id="13" idx="1"/>
          </p:cNvCxnSpPr>
          <p:nvPr/>
        </p:nvCxnSpPr>
        <p:spPr>
          <a:xfrm rot="10800000" flipH="1">
            <a:off x="7524329" y="2931468"/>
            <a:ext cx="428920" cy="1721668"/>
          </a:xfrm>
          <a:prstGeom prst="curvedConnector4">
            <a:avLst>
              <a:gd name="adj1" fmla="val -53297"/>
              <a:gd name="adj2" fmla="val 252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2451591" y="3284984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Commande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4539823" y="3212976"/>
            <a:ext cx="76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Est reliée</a:t>
            </a:r>
            <a:endParaRPr lang="fr-FR" dirty="0"/>
          </a:p>
        </p:txBody>
      </p:sp>
      <p:sp>
        <p:nvSpPr>
          <p:cNvPr id="73" name="ZoneTexte 72"/>
          <p:cNvSpPr txBox="1"/>
          <p:nvPr/>
        </p:nvSpPr>
        <p:spPr>
          <a:xfrm>
            <a:off x="5796674" y="3728065"/>
            <a:ext cx="1655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Sauvegarde les données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1187624" y="1700808"/>
            <a:ext cx="142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Chaîne ind. virtuelle</a:t>
            </a:r>
            <a:endParaRPr lang="fr-FR" dirty="0"/>
          </a:p>
        </p:txBody>
      </p:sp>
      <p:sp>
        <p:nvSpPr>
          <p:cNvPr id="75" name="ZoneTexte 74"/>
          <p:cNvSpPr txBox="1"/>
          <p:nvPr/>
        </p:nvSpPr>
        <p:spPr>
          <a:xfrm>
            <a:off x="3558830" y="1700808"/>
            <a:ext cx="509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3 API</a:t>
            </a:r>
            <a:endParaRPr lang="fr-FR" dirty="0"/>
          </a:p>
        </p:txBody>
      </p:sp>
      <p:sp>
        <p:nvSpPr>
          <p:cNvPr id="76" name="ZoneTexte 75"/>
          <p:cNvSpPr txBox="1"/>
          <p:nvPr/>
        </p:nvSpPr>
        <p:spPr>
          <a:xfrm>
            <a:off x="5324026" y="1711841"/>
            <a:ext cx="904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Supervision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6980210" y="1700808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2 Bases de données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7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Projet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980728"/>
            <a:ext cx="3240360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Répartition des missions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7" name="Picture 3" descr="C:\Users\Youssouf IBRAHIM\Desktop\8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83335"/>
            <a:ext cx="1159966" cy="605505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331640" y="1916832"/>
            <a:ext cx="1977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Youssouf IBRAHIM ELMI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403648" y="2143889"/>
            <a:ext cx="184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Master 2 Informatique</a:t>
            </a:r>
            <a:endParaRPr lang="fr-FR" b="1" dirty="0"/>
          </a:p>
        </p:txBody>
      </p:sp>
      <p:pic>
        <p:nvPicPr>
          <p:cNvPr id="17" name="Picture 5" descr="C:\Users\Youssouf IBRAHIM\Desktop\3.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042775"/>
            <a:ext cx="792088" cy="598445"/>
          </a:xfrm>
          <a:prstGeom prst="rect">
            <a:avLst/>
          </a:prstGeom>
          <a:noFill/>
        </p:spPr>
      </p:pic>
      <p:pic>
        <p:nvPicPr>
          <p:cNvPr id="18" name="Picture 4" descr="C:\Users\Youssouf IBRAHIM\Desktop\2.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4509120"/>
            <a:ext cx="907754" cy="720080"/>
          </a:xfrm>
          <a:prstGeom prst="rect">
            <a:avLst/>
          </a:prstGeom>
          <a:noFill/>
        </p:spPr>
      </p:pic>
      <p:pic>
        <p:nvPicPr>
          <p:cNvPr id="1028" name="Picture 4" descr="C:\Users\Youssouf IBRAHIM\Desktop\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2394703"/>
            <a:ext cx="936104" cy="720080"/>
          </a:xfrm>
          <a:prstGeom prst="rect">
            <a:avLst/>
          </a:prstGeom>
          <a:noFill/>
        </p:spPr>
      </p:pic>
      <p:pic>
        <p:nvPicPr>
          <p:cNvPr id="1029" name="Picture 5" descr="C:\Users\Youssouf IBRAHIM\Desktop\99 - Copie (2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704" y="5301208"/>
            <a:ext cx="648072" cy="746265"/>
          </a:xfrm>
          <a:prstGeom prst="rect">
            <a:avLst/>
          </a:prstGeom>
          <a:noFill/>
        </p:spPr>
      </p:pic>
      <p:pic>
        <p:nvPicPr>
          <p:cNvPr id="21" name="Picture 2" descr="C:\Users\Youssouf IBRAHIM\Desktop\4.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664" y="3690847"/>
            <a:ext cx="1224136" cy="654596"/>
          </a:xfrm>
          <a:prstGeom prst="rect">
            <a:avLst/>
          </a:prstGeom>
          <a:noFill/>
        </p:spPr>
      </p:pic>
      <p:pic>
        <p:nvPicPr>
          <p:cNvPr id="22" name="Picture 3" descr="C:\Users\Youssouf IBRAHIM\Desktop\1.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73757" y="4509120"/>
            <a:ext cx="958083" cy="720080"/>
          </a:xfrm>
          <a:prstGeom prst="rect">
            <a:avLst/>
          </a:prstGeom>
          <a:noFill/>
        </p:spPr>
      </p:pic>
      <p:sp>
        <p:nvSpPr>
          <p:cNvPr id="23" name="ZoneTexte 22"/>
          <p:cNvSpPr txBox="1"/>
          <p:nvPr/>
        </p:nvSpPr>
        <p:spPr>
          <a:xfrm>
            <a:off x="1403648" y="6032321"/>
            <a:ext cx="1529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  </a:t>
            </a:r>
            <a:r>
              <a:rPr lang="fr-FR" sz="1200" dirty="0" smtClean="0"/>
              <a:t>Manuel Factory I/O</a:t>
            </a:r>
            <a:endParaRPr lang="fr-FR" b="1" dirty="0"/>
          </a:p>
        </p:txBody>
      </p:sp>
      <p:pic>
        <p:nvPicPr>
          <p:cNvPr id="24" name="Picture 3" descr="C:\Users\Youssouf IBRAHIM\Desktop\8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2154" y="1383335"/>
            <a:ext cx="1159966" cy="605505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4254945" y="1916832"/>
            <a:ext cx="1613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   Maxence HAMEL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4283968" y="2143889"/>
            <a:ext cx="1576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DUT Informatique</a:t>
            </a:r>
            <a:endParaRPr lang="fr-FR" b="1" dirty="0"/>
          </a:p>
        </p:txBody>
      </p:sp>
      <p:pic>
        <p:nvPicPr>
          <p:cNvPr id="27" name="Picture 3" descr="C:\Users\Youssouf IBRAHIM\Desktop\8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4442" y="1383335"/>
            <a:ext cx="1159966" cy="605505"/>
          </a:xfrm>
          <a:prstGeom prst="rect">
            <a:avLst/>
          </a:prstGeom>
          <a:noFill/>
        </p:spPr>
      </p:pic>
      <p:sp>
        <p:nvSpPr>
          <p:cNvPr id="28" name="ZoneTexte 27"/>
          <p:cNvSpPr txBox="1"/>
          <p:nvPr/>
        </p:nvSpPr>
        <p:spPr>
          <a:xfrm>
            <a:off x="6698735" y="1916832"/>
            <a:ext cx="1754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        Damien TASSEL</a:t>
            </a:r>
            <a:endParaRPr lang="fr-FR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770743" y="2143889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             DUT GEII</a:t>
            </a:r>
            <a:endParaRPr lang="fr-FR" b="1" dirty="0"/>
          </a:p>
        </p:txBody>
      </p:sp>
      <p:pic>
        <p:nvPicPr>
          <p:cNvPr id="30" name="Picture 5" descr="C:\Users\Youssouf IBRAHIM\Desktop\3.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924944"/>
            <a:ext cx="792088" cy="598445"/>
          </a:xfrm>
          <a:prstGeom prst="rect">
            <a:avLst/>
          </a:prstGeom>
          <a:noFill/>
        </p:spPr>
      </p:pic>
      <p:pic>
        <p:nvPicPr>
          <p:cNvPr id="31" name="Picture 4" descr="C:\Users\Youssouf IBRAHIM\Desktop\2.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4463297"/>
            <a:ext cx="907754" cy="720080"/>
          </a:xfrm>
          <a:prstGeom prst="rect">
            <a:avLst/>
          </a:prstGeom>
          <a:noFill/>
        </p:spPr>
      </p:pic>
      <p:pic>
        <p:nvPicPr>
          <p:cNvPr id="32" name="Picture 2" descr="C:\Users\Youssouf IBRAHIM\Desktop\4.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3645024"/>
            <a:ext cx="1224136" cy="654596"/>
          </a:xfrm>
          <a:prstGeom prst="rect">
            <a:avLst/>
          </a:prstGeom>
          <a:noFill/>
        </p:spPr>
      </p:pic>
      <p:pic>
        <p:nvPicPr>
          <p:cNvPr id="33" name="Picture 3" descr="C:\Users\Youssouf IBRAHIM\Desktop\1.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8093" y="4463297"/>
            <a:ext cx="958083" cy="720080"/>
          </a:xfrm>
          <a:prstGeom prst="rect">
            <a:avLst/>
          </a:prstGeom>
          <a:noFill/>
        </p:spPr>
      </p:pic>
      <p:pic>
        <p:nvPicPr>
          <p:cNvPr id="34" name="Picture 5" descr="C:\Users\Youssouf IBRAHIM\Desktop\3.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902563"/>
            <a:ext cx="792088" cy="598445"/>
          </a:xfrm>
          <a:prstGeom prst="rect">
            <a:avLst/>
          </a:prstGeom>
          <a:noFill/>
        </p:spPr>
      </p:pic>
      <p:pic>
        <p:nvPicPr>
          <p:cNvPr id="35" name="Picture 4" descr="C:\Users\Youssouf IBRAHIM\Desktop\2.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3645024"/>
            <a:ext cx="998530" cy="792088"/>
          </a:xfrm>
          <a:prstGeom prst="rect">
            <a:avLst/>
          </a:prstGeom>
          <a:noFill/>
        </p:spPr>
      </p:pic>
      <p:pic>
        <p:nvPicPr>
          <p:cNvPr id="1030" name="Picture 6" descr="C:\Users\Youssouf IBRAHIM\Desktop\99 - Copi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39994" y="4482936"/>
            <a:ext cx="648072" cy="746264"/>
          </a:xfrm>
          <a:prstGeom prst="rect">
            <a:avLst/>
          </a:prstGeom>
          <a:noFill/>
        </p:spPr>
      </p:pic>
      <p:pic>
        <p:nvPicPr>
          <p:cNvPr id="1031" name="Picture 7" descr="C:\Users\Youssouf IBRAHIM\Desktop\99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0032" y="5229200"/>
            <a:ext cx="648072" cy="746264"/>
          </a:xfrm>
          <a:prstGeom prst="rect">
            <a:avLst/>
          </a:prstGeom>
          <a:noFill/>
        </p:spPr>
      </p:pic>
      <p:sp>
        <p:nvSpPr>
          <p:cNvPr id="39" name="ZoneTexte 38"/>
          <p:cNvSpPr txBox="1"/>
          <p:nvPr/>
        </p:nvSpPr>
        <p:spPr>
          <a:xfrm>
            <a:off x="4355976" y="6021288"/>
            <a:ext cx="1395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  </a:t>
            </a:r>
            <a:r>
              <a:rPr lang="fr-FR" sz="1200" dirty="0" smtClean="0"/>
              <a:t>Manuel  WebVisit</a:t>
            </a:r>
            <a:endParaRPr lang="fr-FR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7164288" y="5240233"/>
            <a:ext cx="1541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   </a:t>
            </a:r>
            <a:r>
              <a:rPr lang="fr-FR" sz="1200" dirty="0" smtClean="0"/>
              <a:t>Manuel  PC WORX</a:t>
            </a:r>
            <a:endParaRPr lang="fr-FR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8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Projet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980728"/>
            <a:ext cx="1872208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Réseau local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1" name="Picture 3" descr="C:\Users\Youssouf IBRAHIM\Desktop\Sans titre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7725221" cy="4392488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7D1AB-7625-42CD-9D15-44924D8CBA81}" type="slidenum">
              <a:rPr lang="fr-FR" sz="2800" b="1" smtClean="0">
                <a:latin typeface="Calibri" pitchFamily="34" charset="0"/>
                <a:cs typeface="Calibri" pitchFamily="34" charset="0"/>
              </a:rPr>
              <a:pPr/>
              <a:t>9</a:t>
            </a:fld>
            <a:endParaRPr lang="fr-F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188640"/>
            <a:ext cx="7632848" cy="64807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Environnement virtuel</a:t>
            </a:r>
            <a:endParaRPr lang="fr-FR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624" y="980728"/>
            <a:ext cx="1872208" cy="36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Explication</a:t>
            </a:r>
            <a:endParaRPr lang="fr-FR" sz="14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03648" y="2060848"/>
            <a:ext cx="122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400" dirty="0" smtClean="0"/>
              <a:t> Factory I/O</a:t>
            </a: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403648" y="2401143"/>
            <a:ext cx="170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400" dirty="0" smtClean="0"/>
              <a:t> Scénario cohérent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403648" y="2708920"/>
            <a:ext cx="4093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400" dirty="0" smtClean="0"/>
              <a:t> Utiliser le maximum des ressources de Factory I/O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403648" y="3049215"/>
            <a:ext cx="329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400" dirty="0" smtClean="0"/>
              <a:t> Décomposer les processus sur les 3 API</a:t>
            </a:r>
            <a:endParaRPr lang="fr-FR" sz="1400" dirty="0"/>
          </a:p>
        </p:txBody>
      </p:sp>
      <p:pic>
        <p:nvPicPr>
          <p:cNvPr id="3074" name="Image 1" descr="C:\Users\Youssouf IBRAHIM\Desktop\Camera Roll\palet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9" y="1340768"/>
            <a:ext cx="158417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image1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861048"/>
            <a:ext cx="42100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4386845" y="6608385"/>
            <a:ext cx="1769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Youssouf  IBRAHIM ELMI</a:t>
            </a:r>
            <a:endParaRPr lang="fr-F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1266</TotalTime>
  <Words>570</Words>
  <Application>Microsoft Office PowerPoint</Application>
  <PresentationFormat>Affichage à l'écran (4:3)</PresentationFormat>
  <Paragraphs>189</Paragraphs>
  <Slides>20</Slides>
  <Notes>1</Notes>
  <HiddenSlides>0</HiddenSlides>
  <MMClips>4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Solstice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Youssouf IBRAHIM</dc:creator>
  <cp:lastModifiedBy>Youssouf IBRAHIM</cp:lastModifiedBy>
  <cp:revision>140</cp:revision>
  <dcterms:created xsi:type="dcterms:W3CDTF">2018-02-21T14:39:23Z</dcterms:created>
  <dcterms:modified xsi:type="dcterms:W3CDTF">2018-07-31T13:56:13Z</dcterms:modified>
</cp:coreProperties>
</file>